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6.xml"/><Relationship Id="rId22" Type="http://schemas.openxmlformats.org/officeDocument/2006/relationships/font" Target="fonts/Roboto-italic.fntdata"/><Relationship Id="rId10" Type="http://schemas.openxmlformats.org/officeDocument/2006/relationships/slide" Target="slides/slide5.xml"/><Relationship Id="rId21" Type="http://schemas.openxmlformats.org/officeDocument/2006/relationships/font" Target="fonts/Robo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claude.md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7b974b8d4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7b974b8d4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7e3e2c6c0a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7e3e2c6c0a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Provide a sample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Ship-it command in claude code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7e3e2c6c0a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37e3e2c6c0a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Compare to </a:t>
            </a:r>
            <a:r>
              <a:rPr lang="en" u="sng">
                <a:solidFill>
                  <a:schemeClr val="hlink"/>
                </a:solidFill>
                <a:hlinkClick r:id="rId2"/>
              </a:rPr>
              <a:t>Claude.md</a:t>
            </a:r>
            <a:r>
              <a:rPr lang="en"/>
              <a:t> files which are more about anchoring behavior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Examples: </a:t>
            </a:r>
            <a:r>
              <a:rPr lang="en"/>
              <a:t>https://github.com/SuperClaude-Org/SuperClaude_Framework/tree/master/SuperClaude/Agents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7c53c6a7a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7c53c6a7a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Different models for different tasks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Opus for planning, sonnet as a workhorse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7d73942d67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7d73942d67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50"/>
              <a:buChar char="●"/>
            </a:pPr>
            <a:r>
              <a:rPr lang="en" sz="1150">
                <a:solidFill>
                  <a:srgbClr val="595959"/>
                </a:solidFill>
              </a:rPr>
              <a:t>On an actual set of tasks, what changes are necessary - see how agents are getting spun up</a:t>
            </a:r>
            <a:endParaRPr sz="1150">
              <a:solidFill>
                <a:srgbClr val="595959"/>
              </a:solidFill>
            </a:endParaRPr>
          </a:p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50"/>
              <a:buChar char="●"/>
            </a:pPr>
            <a:r>
              <a:rPr lang="en" sz="1150">
                <a:solidFill>
                  <a:srgbClr val="595959"/>
                </a:solidFill>
              </a:rPr>
              <a:t>Show claude proxy output</a:t>
            </a:r>
            <a:endParaRPr sz="115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7e3e2c6c0a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7e3e2c6c0a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8c013d91b9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8c013d91b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79fd9a61a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79fd9a61a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7c3ca004c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7c3ca004c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7c53c6a7a5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7c53c6a7a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7dcac94522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7dcac94522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Every developer operates as a tech lead</a:t>
            </a:r>
            <a:r>
              <a:rPr lang="en" sz="120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 controlling their own army of agents handling specialized tasks (PR, quality assurance, etc), languages (react, fastapi python, svelte), role responsibilities (data engineer, ml engineer, devops)</a:t>
            </a:r>
            <a:endParaRPr sz="12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Eventually a moderately technical PM will be able to do the same thing</a:t>
            </a:r>
            <a:endParaRPr sz="120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7e3e2c6c0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7e3e2c6c0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50">
                <a:solidFill>
                  <a:srgbClr val="595959"/>
                </a:solidFill>
              </a:rPr>
              <a:t>Breakdown of typical </a:t>
            </a:r>
            <a:r>
              <a:rPr lang="en" sz="1150">
                <a:solidFill>
                  <a:srgbClr val="595959"/>
                </a:solidFill>
              </a:rPr>
              <a:t>tasks</a:t>
            </a:r>
            <a:r>
              <a:rPr lang="en" sz="1150">
                <a:solidFill>
                  <a:srgbClr val="595959"/>
                </a:solidFill>
              </a:rPr>
              <a:t> and who is responsible for what: green is human, blue is agent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7cecaaf79e_0_8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7cecaaf79e_0_8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16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50"/>
              <a:buChar char="●"/>
            </a:pPr>
            <a:r>
              <a:rPr lang="en" sz="1150">
                <a:solidFill>
                  <a:srgbClr val="595959"/>
                </a:solidFill>
              </a:rPr>
              <a:t>See examples of all of these IRL</a:t>
            </a:r>
            <a:endParaRPr sz="115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7cecaaf79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7cecaaf79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Provide a sample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vijaythecoder/awesome-claude-agents/blob/main/CLAUDE.md" TargetMode="External"/><Relationship Id="rId4" Type="http://schemas.openxmlformats.org/officeDocument/2006/relationships/hyperlink" Target="https://github.com/SuperClaude-Org/SuperClaude_Framework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claude.com/product/claude-code" TargetMode="External"/><Relationship Id="rId4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image" Target="../media/image5.png"/><Relationship Id="rId5" Type="http://schemas.openxmlformats.org/officeDocument/2006/relationships/image" Target="../media/image9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8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Modern Software Developer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CS146S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Stanford University, Fall 2025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Mihail Eric</a:t>
            </a:r>
            <a:endParaRPr b="1"/>
          </a:p>
        </p:txBody>
      </p:sp>
      <p:sp>
        <p:nvSpPr>
          <p:cNvPr id="56" name="Google Shape;56;p13"/>
          <p:cNvSpPr/>
          <p:nvPr/>
        </p:nvSpPr>
        <p:spPr>
          <a:xfrm>
            <a:off x="700" y="4747275"/>
            <a:ext cx="9142500" cy="396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7234650" y="4483125"/>
            <a:ext cx="192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7240000" y="4775925"/>
            <a:ext cx="1922400" cy="1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themodernsoftware.dev</a:t>
            </a:r>
            <a:endParaRPr b="1"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Commands</a:t>
            </a:r>
            <a:endParaRPr/>
          </a:p>
        </p:txBody>
      </p:sp>
      <p:sp>
        <p:nvSpPr>
          <p:cNvPr id="229" name="Google Shape;229;p22"/>
          <p:cNvSpPr txBox="1"/>
          <p:nvPr>
            <p:ph idx="1" type="body"/>
          </p:nvPr>
        </p:nvSpPr>
        <p:spPr>
          <a:xfrm>
            <a:off x="311700" y="1152475"/>
            <a:ext cx="8520600" cy="3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Provide frequently-used prompts as files that the agent can execute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cases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Running tests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Reviewing code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Form a git commit, push</a:t>
            </a:r>
            <a:endParaRPr/>
          </a:p>
        </p:txBody>
      </p:sp>
      <p:sp>
        <p:nvSpPr>
          <p:cNvPr id="230" name="Google Shape;230;p22"/>
          <p:cNvSpPr/>
          <p:nvPr/>
        </p:nvSpPr>
        <p:spPr>
          <a:xfrm>
            <a:off x="700" y="4747275"/>
            <a:ext cx="9142500" cy="396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2"/>
          <p:cNvSpPr txBox="1"/>
          <p:nvPr/>
        </p:nvSpPr>
        <p:spPr>
          <a:xfrm>
            <a:off x="7240000" y="4775925"/>
            <a:ext cx="1922400" cy="1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themodernsoftware.dev</a:t>
            </a:r>
            <a:endParaRPr b="1"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Subagents</a:t>
            </a:r>
            <a:endParaRPr/>
          </a:p>
        </p:txBody>
      </p:sp>
      <p:sp>
        <p:nvSpPr>
          <p:cNvPr id="237" name="Google Shape;237;p23"/>
          <p:cNvSpPr txBox="1"/>
          <p:nvPr>
            <p:ph idx="1" type="body"/>
          </p:nvPr>
        </p:nvSpPr>
        <p:spPr>
          <a:xfrm>
            <a:off x="311700" y="1152475"/>
            <a:ext cx="8520600" cy="3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Runtime delegation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Purposes of a subagent is to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Create distinct developer personas for different types of work (frontend, backend, etc)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Cleanly </a:t>
            </a:r>
            <a:r>
              <a:rPr lang="en"/>
              <a:t>separate</a:t>
            </a:r>
            <a:r>
              <a:rPr lang="en"/>
              <a:t> contexts for different work streams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Offer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Customized system prompts, tools, and a separate context window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 move toward agents managing other agents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cases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https://github.com/vijaythecoder/awesome-claude-agents/blob/main/CLAUDE.md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https://github.com/SuperClaude-Org/SuperClaude_Framework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3"/>
          <p:cNvSpPr/>
          <p:nvPr/>
        </p:nvSpPr>
        <p:spPr>
          <a:xfrm>
            <a:off x="700" y="4747275"/>
            <a:ext cx="9142500" cy="396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3"/>
          <p:cNvSpPr txBox="1"/>
          <p:nvPr/>
        </p:nvSpPr>
        <p:spPr>
          <a:xfrm>
            <a:off x="7240000" y="4775925"/>
            <a:ext cx="1922400" cy="1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themodernsoftware.dev</a:t>
            </a:r>
            <a:endParaRPr b="1"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4"/>
          <p:cNvSpPr txBox="1"/>
          <p:nvPr>
            <p:ph idx="1" type="body"/>
          </p:nvPr>
        </p:nvSpPr>
        <p:spPr>
          <a:xfrm>
            <a:off x="311700" y="970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need careful backstops	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Tests in codebase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CI/CD best practices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Auditability of each agent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Label every diff made by an agent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Different models for different classes of tasks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complex tasks you may need to handhold a bit more upfront vs fully async ones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Checkpoint (commit) regularly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4"/>
          <p:cNvSpPr/>
          <p:nvPr/>
        </p:nvSpPr>
        <p:spPr>
          <a:xfrm>
            <a:off x="700" y="4747275"/>
            <a:ext cx="9142500" cy="396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4"/>
          <p:cNvSpPr txBox="1"/>
          <p:nvPr/>
        </p:nvSpPr>
        <p:spPr>
          <a:xfrm>
            <a:off x="7240000" y="4775925"/>
            <a:ext cx="1922400" cy="1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themodernsoftware.dev</a:t>
            </a:r>
            <a:endParaRPr b="1" sz="1200">
              <a:solidFill>
                <a:schemeClr val="lt1"/>
              </a:solidFill>
            </a:endParaRPr>
          </a:p>
        </p:txBody>
      </p:sp>
      <p:sp>
        <p:nvSpPr>
          <p:cNvPr id="247" name="Google Shape;24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practices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5"/>
          <p:cNvSpPr txBox="1"/>
          <p:nvPr>
            <p:ph type="title"/>
          </p:nvPr>
        </p:nvSpPr>
        <p:spPr>
          <a:xfrm>
            <a:off x="311650" y="346812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Workflow walkthrough</a:t>
            </a:r>
            <a:endParaRPr/>
          </a:p>
        </p:txBody>
      </p:sp>
      <p:sp>
        <p:nvSpPr>
          <p:cNvPr id="253" name="Google Shape;253;p25"/>
          <p:cNvSpPr/>
          <p:nvPr/>
        </p:nvSpPr>
        <p:spPr>
          <a:xfrm>
            <a:off x="700" y="4747275"/>
            <a:ext cx="9142500" cy="396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5"/>
          <p:cNvSpPr txBox="1"/>
          <p:nvPr/>
        </p:nvSpPr>
        <p:spPr>
          <a:xfrm>
            <a:off x="7234650" y="4483125"/>
            <a:ext cx="192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55" name="Google Shape;255;p25"/>
          <p:cNvSpPr txBox="1"/>
          <p:nvPr/>
        </p:nvSpPr>
        <p:spPr>
          <a:xfrm>
            <a:off x="7240000" y="4775925"/>
            <a:ext cx="1922400" cy="1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themodernsoftware.dev</a:t>
            </a:r>
            <a:endParaRPr b="1"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6"/>
          <p:cNvSpPr txBox="1"/>
          <p:nvPr>
            <p:ph idx="1" type="body"/>
          </p:nvPr>
        </p:nvSpPr>
        <p:spPr>
          <a:xfrm>
            <a:off x="311700" y="970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can we automate the first 10-20% research phase of any task?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to maintain a queue of pending tasks (easier for 1-off changes)?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6"/>
          <p:cNvSpPr/>
          <p:nvPr/>
        </p:nvSpPr>
        <p:spPr>
          <a:xfrm>
            <a:off x="700" y="4747275"/>
            <a:ext cx="9142500" cy="396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6"/>
          <p:cNvSpPr txBox="1"/>
          <p:nvPr/>
        </p:nvSpPr>
        <p:spPr>
          <a:xfrm>
            <a:off x="7240000" y="4775925"/>
            <a:ext cx="1922400" cy="1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themodernsoftware.dev</a:t>
            </a:r>
            <a:endParaRPr b="1" sz="1200">
              <a:solidFill>
                <a:schemeClr val="lt1"/>
              </a:solidFill>
            </a:endParaRPr>
          </a:p>
        </p:txBody>
      </p:sp>
      <p:sp>
        <p:nvSpPr>
          <p:cNvPr id="263" name="Google Shape;26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questions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700" y="4747275"/>
            <a:ext cx="9142500" cy="396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/>
        </p:nvSpPr>
        <p:spPr>
          <a:xfrm>
            <a:off x="7234650" y="4483125"/>
            <a:ext cx="192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7240000" y="4775925"/>
            <a:ext cx="1922400" cy="1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themodernsoftware.dev</a:t>
            </a:r>
            <a:endParaRPr b="1" sz="1200">
              <a:solidFill>
                <a:schemeClr val="lt1"/>
              </a:solidFill>
            </a:endParaRPr>
          </a:p>
        </p:txBody>
      </p:sp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Guest Lecture - 10/17/25</a:t>
            </a:r>
            <a:endParaRPr/>
          </a:p>
        </p:txBody>
      </p:sp>
      <p:sp>
        <p:nvSpPr>
          <p:cNvPr id="67" name="Google Shape;67;p14"/>
          <p:cNvSpPr txBox="1"/>
          <p:nvPr/>
        </p:nvSpPr>
        <p:spPr>
          <a:xfrm>
            <a:off x="2068196" y="3764800"/>
            <a:ext cx="509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Anthropic</a:t>
            </a: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Creator of </a:t>
            </a:r>
            <a:r>
              <a:rPr lang="en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Claude Code</a:t>
            </a: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Boris Cherny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44514" y="1263775"/>
            <a:ext cx="2254975" cy="225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ctrTitle"/>
          </p:nvPr>
        </p:nvSpPr>
        <p:spPr>
          <a:xfrm>
            <a:off x="311700" y="1724275"/>
            <a:ext cx="8520600" cy="116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be an Agent Manager  </a:t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700" y="4747275"/>
            <a:ext cx="9142500" cy="396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 txBox="1"/>
          <p:nvPr/>
        </p:nvSpPr>
        <p:spPr>
          <a:xfrm>
            <a:off x="7234650" y="4483125"/>
            <a:ext cx="192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7240000" y="4775925"/>
            <a:ext cx="1922400" cy="1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themodernsoftware.dev</a:t>
            </a:r>
            <a:endParaRPr b="1"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152475"/>
            <a:ext cx="8520600" cy="3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Development evolution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Single developer managing single developer’s output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Lead managing many developers worth of output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Lead managing many developers worth of output (assisted by an AI system)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Single developer managing many AI agents worth of work</a:t>
            </a:r>
            <a:endParaRPr sz="1800"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/>
          <p:nvPr/>
        </p:nvSpPr>
        <p:spPr>
          <a:xfrm>
            <a:off x="700" y="4747275"/>
            <a:ext cx="9142500" cy="396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6"/>
          <p:cNvSpPr txBox="1"/>
          <p:nvPr/>
        </p:nvSpPr>
        <p:spPr>
          <a:xfrm>
            <a:off x="7240000" y="4775925"/>
            <a:ext cx="1922400" cy="1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themodernsoftware.dev</a:t>
            </a:r>
            <a:endParaRPr b="1" sz="12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brief history of software teams</a:t>
            </a:r>
            <a:endParaRPr/>
          </a:p>
        </p:txBody>
      </p:sp>
      <p:sp>
        <p:nvSpPr>
          <p:cNvPr id="90" name="Google Shape;90;p17"/>
          <p:cNvSpPr/>
          <p:nvPr/>
        </p:nvSpPr>
        <p:spPr>
          <a:xfrm>
            <a:off x="700" y="4747275"/>
            <a:ext cx="9142500" cy="396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7"/>
          <p:cNvSpPr txBox="1"/>
          <p:nvPr/>
        </p:nvSpPr>
        <p:spPr>
          <a:xfrm>
            <a:off x="7240000" y="4775925"/>
            <a:ext cx="1922400" cy="1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themodernsoftware.dev</a:t>
            </a:r>
            <a:endParaRPr b="1" sz="1200">
              <a:solidFill>
                <a:schemeClr val="lt1"/>
              </a:solidFill>
            </a:endParaRPr>
          </a:p>
        </p:txBody>
      </p:sp>
      <p:grpSp>
        <p:nvGrpSpPr>
          <p:cNvPr id="92" name="Google Shape;92;p17"/>
          <p:cNvGrpSpPr/>
          <p:nvPr/>
        </p:nvGrpSpPr>
        <p:grpSpPr>
          <a:xfrm>
            <a:off x="3550474" y="2228225"/>
            <a:ext cx="3164700" cy="763275"/>
            <a:chOff x="4849299" y="2449699"/>
            <a:chExt cx="3164700" cy="763275"/>
          </a:xfrm>
        </p:grpSpPr>
        <p:sp>
          <p:nvSpPr>
            <p:cNvPr id="93" name="Google Shape;93;p17"/>
            <p:cNvSpPr/>
            <p:nvPr/>
          </p:nvSpPr>
          <p:spPr>
            <a:xfrm>
              <a:off x="4849299" y="3079474"/>
              <a:ext cx="3164700" cy="13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7"/>
            <p:cNvSpPr txBox="1"/>
            <p:nvPr/>
          </p:nvSpPr>
          <p:spPr>
            <a:xfrm>
              <a:off x="5258050" y="2449699"/>
              <a:ext cx="2203500" cy="37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latin typeface="Roboto"/>
                  <a:ea typeface="Roboto"/>
                  <a:cs typeface="Roboto"/>
                  <a:sym typeface="Roboto"/>
                </a:rPr>
                <a:t>Mainstream adoption of software teams, specialization emerges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5" name="Google Shape;95;p17"/>
          <p:cNvGrpSpPr/>
          <p:nvPr/>
        </p:nvGrpSpPr>
        <p:grpSpPr>
          <a:xfrm>
            <a:off x="2703250" y="2857993"/>
            <a:ext cx="1868700" cy="1358782"/>
            <a:chOff x="2773350" y="3079467"/>
            <a:chExt cx="1868700" cy="1358782"/>
          </a:xfrm>
        </p:grpSpPr>
        <p:sp>
          <p:nvSpPr>
            <p:cNvPr id="96" name="Google Shape;96;p17"/>
            <p:cNvSpPr/>
            <p:nvPr/>
          </p:nvSpPr>
          <p:spPr>
            <a:xfrm>
              <a:off x="2890950" y="3079474"/>
              <a:ext cx="1127700" cy="13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" name="Google Shape;97;p17"/>
            <p:cNvGrpSpPr/>
            <p:nvPr/>
          </p:nvGrpSpPr>
          <p:grpSpPr>
            <a:xfrm>
              <a:off x="2773350" y="3079467"/>
              <a:ext cx="1868700" cy="1358782"/>
              <a:chOff x="2773350" y="3079467"/>
              <a:chExt cx="1868700" cy="1358782"/>
            </a:xfrm>
          </p:grpSpPr>
          <p:grpSp>
            <p:nvGrpSpPr>
              <p:cNvPr id="98" name="Google Shape;98;p17"/>
              <p:cNvGrpSpPr/>
              <p:nvPr/>
            </p:nvGrpSpPr>
            <p:grpSpPr>
              <a:xfrm rot="10800000">
                <a:off x="3611073" y="3079467"/>
                <a:ext cx="92400" cy="411825"/>
                <a:chOff x="1308100" y="2563700"/>
                <a:chExt cx="92400" cy="411825"/>
              </a:xfrm>
            </p:grpSpPr>
            <p:cxnSp>
              <p:nvCxnSpPr>
                <p:cNvPr id="99" name="Google Shape;99;p17"/>
                <p:cNvCxnSpPr/>
                <p:nvPr/>
              </p:nvCxnSpPr>
              <p:spPr>
                <a:xfrm>
                  <a:off x="1354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100" name="Google Shape;100;p17"/>
                <p:cNvSpPr/>
                <p:nvPr/>
              </p:nvSpPr>
              <p:spPr>
                <a:xfrm>
                  <a:off x="1308100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1" name="Google Shape;101;p17"/>
              <p:cNvSpPr txBox="1"/>
              <p:nvPr/>
            </p:nvSpPr>
            <p:spPr>
              <a:xfrm>
                <a:off x="2773350" y="3494449"/>
                <a:ext cx="1868700" cy="94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800">
                    <a:latin typeface="Roboto"/>
                    <a:ea typeface="Roboto"/>
                    <a:cs typeface="Roboto"/>
                    <a:sym typeface="Roboto"/>
                  </a:rPr>
                  <a:t>First software teams emerge driven by requirements of NASA, DoD projects</a:t>
                </a:r>
                <a:endParaRPr b="1" sz="8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8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t/>
                </a:r>
                <a:endParaRPr b="1" sz="8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102" name="Google Shape;102;p17"/>
          <p:cNvSpPr/>
          <p:nvPr/>
        </p:nvSpPr>
        <p:spPr>
          <a:xfrm>
            <a:off x="493025" y="2857700"/>
            <a:ext cx="375900" cy="13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7"/>
          <p:cNvSpPr txBox="1"/>
          <p:nvPr/>
        </p:nvSpPr>
        <p:spPr>
          <a:xfrm>
            <a:off x="700" y="2749800"/>
            <a:ext cx="5619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1940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8544625" y="2749800"/>
            <a:ext cx="5619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2030</a:t>
            </a:r>
            <a:br>
              <a:rPr lang="en" sz="1000">
                <a:latin typeface="Roboto"/>
                <a:ea typeface="Roboto"/>
                <a:cs typeface="Roboto"/>
                <a:sym typeface="Roboto"/>
              </a:rPr>
            </a:b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05" name="Google Shape;105;p17"/>
          <p:cNvGrpSpPr/>
          <p:nvPr/>
        </p:nvGrpSpPr>
        <p:grpSpPr>
          <a:xfrm>
            <a:off x="7499263" y="2150675"/>
            <a:ext cx="1800000" cy="1162117"/>
            <a:chOff x="4445163" y="2381674"/>
            <a:chExt cx="1800000" cy="1162117"/>
          </a:xfrm>
        </p:grpSpPr>
        <p:grpSp>
          <p:nvGrpSpPr>
            <p:cNvPr id="106" name="Google Shape;106;p17"/>
            <p:cNvGrpSpPr/>
            <p:nvPr/>
          </p:nvGrpSpPr>
          <p:grpSpPr>
            <a:xfrm>
              <a:off x="5113116" y="2800065"/>
              <a:ext cx="92400" cy="411825"/>
              <a:chOff x="1150375" y="2563700"/>
              <a:chExt cx="92400" cy="411825"/>
            </a:xfrm>
          </p:grpSpPr>
          <p:cxnSp>
            <p:nvCxnSpPr>
              <p:cNvPr id="107" name="Google Shape;107;p17"/>
              <p:cNvCxnSpPr/>
              <p:nvPr/>
            </p:nvCxnSpPr>
            <p:spPr>
              <a:xfrm>
                <a:off x="11965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08" name="Google Shape;108;p17"/>
              <p:cNvSpPr/>
              <p:nvPr/>
            </p:nvSpPr>
            <p:spPr>
              <a:xfrm>
                <a:off x="1150375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9" name="Google Shape;109;p17"/>
            <p:cNvSpPr txBox="1"/>
            <p:nvPr/>
          </p:nvSpPr>
          <p:spPr>
            <a:xfrm>
              <a:off x="4907679" y="3172391"/>
              <a:ext cx="6927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2025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0" name="Google Shape;110;p17"/>
            <p:cNvSpPr txBox="1"/>
            <p:nvPr/>
          </p:nvSpPr>
          <p:spPr>
            <a:xfrm>
              <a:off x="4445163" y="2381674"/>
              <a:ext cx="1800000" cy="39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latin typeface="Roboto"/>
                  <a:ea typeface="Roboto"/>
                  <a:cs typeface="Roboto"/>
                  <a:sym typeface="Roboto"/>
                </a:rPr>
                <a:t>Teams with developers managing groups of diverse agents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1" name="Google Shape;111;p17"/>
          <p:cNvSpPr/>
          <p:nvPr/>
        </p:nvSpPr>
        <p:spPr>
          <a:xfrm>
            <a:off x="493027" y="2857025"/>
            <a:ext cx="2141700" cy="13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7"/>
          <p:cNvGrpSpPr/>
          <p:nvPr/>
        </p:nvGrpSpPr>
        <p:grpSpPr>
          <a:xfrm>
            <a:off x="6691325" y="2538281"/>
            <a:ext cx="1949531" cy="1110594"/>
            <a:chOff x="6779140" y="2759746"/>
            <a:chExt cx="2055600" cy="1110594"/>
          </a:xfrm>
        </p:grpSpPr>
        <p:sp>
          <p:nvSpPr>
            <p:cNvPr id="113" name="Google Shape;113;p17"/>
            <p:cNvSpPr/>
            <p:nvPr/>
          </p:nvSpPr>
          <p:spPr>
            <a:xfrm>
              <a:off x="6779140" y="3079466"/>
              <a:ext cx="2055600" cy="13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" name="Google Shape;114;p17"/>
            <p:cNvGrpSpPr/>
            <p:nvPr/>
          </p:nvGrpSpPr>
          <p:grpSpPr>
            <a:xfrm>
              <a:off x="7033318" y="2759746"/>
              <a:ext cx="1769400" cy="1110594"/>
              <a:chOff x="7033318" y="2759746"/>
              <a:chExt cx="1769400" cy="1110594"/>
            </a:xfrm>
          </p:grpSpPr>
          <p:grpSp>
            <p:nvGrpSpPr>
              <p:cNvPr id="115" name="Google Shape;115;p17"/>
              <p:cNvGrpSpPr/>
              <p:nvPr/>
            </p:nvGrpSpPr>
            <p:grpSpPr>
              <a:xfrm rot="10800000">
                <a:off x="7809553" y="3079467"/>
                <a:ext cx="92400" cy="411825"/>
                <a:chOff x="1020582" y="2563700"/>
                <a:chExt cx="92400" cy="411825"/>
              </a:xfrm>
            </p:grpSpPr>
            <p:cxnSp>
              <p:nvCxnSpPr>
                <p:cNvPr id="116" name="Google Shape;116;p17"/>
                <p:cNvCxnSpPr/>
                <p:nvPr/>
              </p:nvCxnSpPr>
              <p:spPr>
                <a:xfrm>
                  <a:off x="1066782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117" name="Google Shape;117;p17"/>
                <p:cNvSpPr/>
                <p:nvPr/>
              </p:nvSpPr>
              <p:spPr>
                <a:xfrm>
                  <a:off x="1020582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8" name="Google Shape;118;p17"/>
              <p:cNvSpPr txBox="1"/>
              <p:nvPr/>
            </p:nvSpPr>
            <p:spPr>
              <a:xfrm>
                <a:off x="7475284" y="2759746"/>
                <a:ext cx="7458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" sz="1200">
                    <a:latin typeface="Roboto"/>
                    <a:ea typeface="Roboto"/>
                    <a:cs typeface="Roboto"/>
                    <a:sym typeface="Roboto"/>
                  </a:rPr>
                  <a:t>2023</a:t>
                </a:r>
                <a:endParaRPr b="1"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9" name="Google Shape;119;p17"/>
              <p:cNvSpPr txBox="1"/>
              <p:nvPr/>
            </p:nvSpPr>
            <p:spPr>
              <a:xfrm>
                <a:off x="7033318" y="3494441"/>
                <a:ext cx="1769400" cy="37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800">
                    <a:latin typeface="Roboto"/>
                    <a:ea typeface="Roboto"/>
                    <a:cs typeface="Roboto"/>
                    <a:sym typeface="Roboto"/>
                  </a:rPr>
                  <a:t>Software teams with developers assisted by AI coding systems</a:t>
                </a:r>
                <a:endParaRPr b="1" sz="8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t/>
                </a:r>
                <a:endParaRPr b="1" sz="8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20" name="Google Shape;120;p17"/>
          <p:cNvGrpSpPr/>
          <p:nvPr/>
        </p:nvGrpSpPr>
        <p:grpSpPr>
          <a:xfrm>
            <a:off x="862500" y="2231200"/>
            <a:ext cx="2181200" cy="1057775"/>
            <a:chOff x="932600" y="2452674"/>
            <a:chExt cx="2181200" cy="1057775"/>
          </a:xfrm>
        </p:grpSpPr>
        <p:sp>
          <p:nvSpPr>
            <p:cNvPr id="121" name="Google Shape;121;p17"/>
            <p:cNvSpPr/>
            <p:nvPr/>
          </p:nvSpPr>
          <p:spPr>
            <a:xfrm>
              <a:off x="932600" y="3079475"/>
              <a:ext cx="1958400" cy="13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2" name="Google Shape;122;p17"/>
            <p:cNvGrpSpPr/>
            <p:nvPr/>
          </p:nvGrpSpPr>
          <p:grpSpPr>
            <a:xfrm>
              <a:off x="1123200" y="2452674"/>
              <a:ext cx="1990600" cy="1057775"/>
              <a:chOff x="1123200" y="2452674"/>
              <a:chExt cx="1990600" cy="1057775"/>
            </a:xfrm>
          </p:grpSpPr>
          <p:sp>
            <p:nvSpPr>
              <p:cNvPr id="123" name="Google Shape;123;p17"/>
              <p:cNvSpPr txBox="1"/>
              <p:nvPr/>
            </p:nvSpPr>
            <p:spPr>
              <a:xfrm>
                <a:off x="2551900" y="3185249"/>
                <a:ext cx="561900" cy="325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" sz="1200">
                    <a:latin typeface="Roboto"/>
                    <a:ea typeface="Roboto"/>
                    <a:cs typeface="Roboto"/>
                    <a:sym typeface="Roboto"/>
                  </a:rPr>
                  <a:t>1960</a:t>
                </a:r>
                <a:endParaRPr b="1"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grpSp>
            <p:nvGrpSpPr>
              <p:cNvPr id="124" name="Google Shape;124;p17"/>
              <p:cNvGrpSpPr/>
              <p:nvPr/>
            </p:nvGrpSpPr>
            <p:grpSpPr>
              <a:xfrm>
                <a:off x="1947825" y="2800065"/>
                <a:ext cx="92400" cy="411825"/>
                <a:chOff x="1912375" y="2563700"/>
                <a:chExt cx="92400" cy="411825"/>
              </a:xfrm>
            </p:grpSpPr>
            <p:cxnSp>
              <p:nvCxnSpPr>
                <p:cNvPr id="125" name="Google Shape;125;p17"/>
                <p:cNvCxnSpPr/>
                <p:nvPr/>
              </p:nvCxnSpPr>
              <p:spPr>
                <a:xfrm>
                  <a:off x="19585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126" name="Google Shape;126;p17"/>
                <p:cNvSpPr/>
                <p:nvPr/>
              </p:nvSpPr>
              <p:spPr>
                <a:xfrm>
                  <a:off x="1912375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7" name="Google Shape;127;p17"/>
              <p:cNvSpPr txBox="1"/>
              <p:nvPr/>
            </p:nvSpPr>
            <p:spPr>
              <a:xfrm>
                <a:off x="1123200" y="2452674"/>
                <a:ext cx="1958400" cy="298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800">
                    <a:latin typeface="Roboto"/>
                    <a:ea typeface="Roboto"/>
                    <a:cs typeface="Roboto"/>
                    <a:sym typeface="Roboto"/>
                  </a:rPr>
                  <a:t>Solo developers handling full projects</a:t>
                </a:r>
                <a:endParaRPr b="1" sz="800"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t/>
                </a:r>
                <a:endParaRPr b="1" sz="8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128" name="Google Shape;128;p17"/>
          <p:cNvSpPr txBox="1"/>
          <p:nvPr/>
        </p:nvSpPr>
        <p:spPr>
          <a:xfrm>
            <a:off x="3563404" y="2956785"/>
            <a:ext cx="871200" cy="3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1970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9" name="Google Shape;12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8847" y="1855297"/>
            <a:ext cx="375900" cy="3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7" title="ChatGPT Image Sep 10, 2025, 11_39_12 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49963" y="3852025"/>
            <a:ext cx="325166" cy="325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1347" y="4294072"/>
            <a:ext cx="375900" cy="3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7247" y="4294072"/>
            <a:ext cx="375900" cy="3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3401" y="4294072"/>
            <a:ext cx="375900" cy="375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4" name="Google Shape;134;p17"/>
          <p:cNvCxnSpPr>
            <a:stCxn id="131" idx="0"/>
          </p:cNvCxnSpPr>
          <p:nvPr/>
        </p:nvCxnSpPr>
        <p:spPr>
          <a:xfrm flipH="1" rot="10800000">
            <a:off x="3239297" y="4185772"/>
            <a:ext cx="187800" cy="10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5" name="Google Shape;135;p17"/>
          <p:cNvCxnSpPr/>
          <p:nvPr/>
        </p:nvCxnSpPr>
        <p:spPr>
          <a:xfrm rot="10800000">
            <a:off x="3765709" y="4192761"/>
            <a:ext cx="187800" cy="10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6" name="Google Shape;136;p17"/>
          <p:cNvCxnSpPr>
            <a:stCxn id="132" idx="0"/>
            <a:endCxn id="130" idx="2"/>
          </p:cNvCxnSpPr>
          <p:nvPr/>
        </p:nvCxnSpPr>
        <p:spPr>
          <a:xfrm rot="10800000">
            <a:off x="3612497" y="4177372"/>
            <a:ext cx="2700" cy="11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" name="Google Shape;137;p17"/>
          <p:cNvSpPr txBox="1"/>
          <p:nvPr/>
        </p:nvSpPr>
        <p:spPr>
          <a:xfrm>
            <a:off x="5011204" y="2956785"/>
            <a:ext cx="871200" cy="3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1990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p17"/>
          <p:cNvSpPr/>
          <p:nvPr/>
        </p:nvSpPr>
        <p:spPr>
          <a:xfrm>
            <a:off x="3995750" y="2857700"/>
            <a:ext cx="1800000" cy="13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6D7A8"/>
              </a:solidFill>
            </a:endParaRPr>
          </a:p>
        </p:txBody>
      </p:sp>
      <p:grpSp>
        <p:nvGrpSpPr>
          <p:cNvPr id="139" name="Google Shape;139;p17"/>
          <p:cNvGrpSpPr/>
          <p:nvPr/>
        </p:nvGrpSpPr>
        <p:grpSpPr>
          <a:xfrm>
            <a:off x="4863813" y="2573828"/>
            <a:ext cx="92400" cy="411825"/>
            <a:chOff x="1993338" y="2568463"/>
            <a:chExt cx="92400" cy="411825"/>
          </a:xfrm>
        </p:grpSpPr>
        <p:cxnSp>
          <p:nvCxnSpPr>
            <p:cNvPr id="140" name="Google Shape;140;p17"/>
            <p:cNvCxnSpPr/>
            <p:nvPr/>
          </p:nvCxnSpPr>
          <p:spPr>
            <a:xfrm>
              <a:off x="2039538" y="2620888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41" name="Google Shape;141;p17"/>
            <p:cNvSpPr/>
            <p:nvPr/>
          </p:nvSpPr>
          <p:spPr>
            <a:xfrm>
              <a:off x="1993338" y="2568463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2" name="Google Shape;142;p17" title="ChatGPT Image Sep 10, 2025, 11_39_12 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6313" y="1489825"/>
            <a:ext cx="325166" cy="325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7697" y="1931872"/>
            <a:ext cx="375900" cy="375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4" name="Google Shape;144;p17"/>
          <p:cNvCxnSpPr>
            <a:stCxn id="143" idx="0"/>
          </p:cNvCxnSpPr>
          <p:nvPr/>
        </p:nvCxnSpPr>
        <p:spPr>
          <a:xfrm flipH="1" rot="10800000">
            <a:off x="4515647" y="1823572"/>
            <a:ext cx="187800" cy="10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5" name="Google Shape;145;p17"/>
          <p:cNvCxnSpPr/>
          <p:nvPr/>
        </p:nvCxnSpPr>
        <p:spPr>
          <a:xfrm rot="10800000">
            <a:off x="5042059" y="1830561"/>
            <a:ext cx="187800" cy="10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6" name="Google Shape;146;p17"/>
          <p:cNvCxnSpPr>
            <a:stCxn id="147" idx="0"/>
            <a:endCxn id="142" idx="2"/>
          </p:cNvCxnSpPr>
          <p:nvPr/>
        </p:nvCxnSpPr>
        <p:spPr>
          <a:xfrm rot="10800000">
            <a:off x="4888896" y="1815024"/>
            <a:ext cx="2700" cy="11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48" name="Google Shape;14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03612" y="4469950"/>
            <a:ext cx="262875" cy="26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7" title="ChatGPT Image Sep 11, 2025, 12_02_15 A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32025" y="1958075"/>
            <a:ext cx="325151" cy="32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7" title="ChatGPT Image Sep 11, 2025, 12_02_13 AM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05413" y="1957250"/>
            <a:ext cx="325151" cy="32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7" title="ChatGPT Image Sep 10, 2025, 11_39_12 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45713" y="3652000"/>
            <a:ext cx="325166" cy="325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7097" y="4094047"/>
            <a:ext cx="375900" cy="375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17"/>
          <p:cNvCxnSpPr>
            <a:stCxn id="152" idx="0"/>
          </p:cNvCxnSpPr>
          <p:nvPr/>
        </p:nvCxnSpPr>
        <p:spPr>
          <a:xfrm flipH="1" rot="10800000">
            <a:off x="7335047" y="3985747"/>
            <a:ext cx="187800" cy="10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4" name="Google Shape;154;p17"/>
          <p:cNvCxnSpPr/>
          <p:nvPr/>
        </p:nvCxnSpPr>
        <p:spPr>
          <a:xfrm rot="10800000">
            <a:off x="7861459" y="3992736"/>
            <a:ext cx="187800" cy="10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5" name="Google Shape;155;p17"/>
          <p:cNvCxnSpPr>
            <a:endCxn id="151" idx="2"/>
          </p:cNvCxnSpPr>
          <p:nvPr/>
        </p:nvCxnSpPr>
        <p:spPr>
          <a:xfrm rot="10800000">
            <a:off x="7708296" y="3977199"/>
            <a:ext cx="2700" cy="11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56" name="Google Shape;156;p17" title="ChatGPT Image Sep 11, 2025, 12_02_15 A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51425" y="4120250"/>
            <a:ext cx="325151" cy="32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7" title="ChatGPT Image Sep 11, 2025, 12_02_13 AM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924813" y="4119425"/>
            <a:ext cx="325151" cy="32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89374" y="4474713"/>
            <a:ext cx="262875" cy="26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70374" y="4474713"/>
            <a:ext cx="262875" cy="262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0" name="Google Shape;160;p17"/>
          <p:cNvCxnSpPr>
            <a:stCxn id="152" idx="2"/>
            <a:endCxn id="152" idx="2"/>
          </p:cNvCxnSpPr>
          <p:nvPr/>
        </p:nvCxnSpPr>
        <p:spPr>
          <a:xfrm>
            <a:off x="7335047" y="4469947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Google Shape;161;p17"/>
          <p:cNvCxnSpPr/>
          <p:nvPr/>
        </p:nvCxnSpPr>
        <p:spPr>
          <a:xfrm>
            <a:off x="7335050" y="4430925"/>
            <a:ext cx="0" cy="9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17"/>
          <p:cNvCxnSpPr/>
          <p:nvPr/>
        </p:nvCxnSpPr>
        <p:spPr>
          <a:xfrm>
            <a:off x="7720813" y="4440450"/>
            <a:ext cx="0" cy="9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17"/>
          <p:cNvCxnSpPr/>
          <p:nvPr/>
        </p:nvCxnSpPr>
        <p:spPr>
          <a:xfrm>
            <a:off x="8101813" y="4440450"/>
            <a:ext cx="0" cy="9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64" name="Google Shape;164;p17" title="ChatGPT Image Sep 10, 2025, 11_39_12 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41013" y="1180262"/>
            <a:ext cx="325166" cy="325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2397" y="1622310"/>
            <a:ext cx="375900" cy="375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6" name="Google Shape;166;p17"/>
          <p:cNvCxnSpPr>
            <a:stCxn id="165" idx="0"/>
          </p:cNvCxnSpPr>
          <p:nvPr/>
        </p:nvCxnSpPr>
        <p:spPr>
          <a:xfrm flipH="1" rot="10800000">
            <a:off x="7830347" y="1514010"/>
            <a:ext cx="187800" cy="10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" name="Google Shape;167;p17"/>
          <p:cNvCxnSpPr/>
          <p:nvPr/>
        </p:nvCxnSpPr>
        <p:spPr>
          <a:xfrm rot="10800000">
            <a:off x="8356759" y="1520998"/>
            <a:ext cx="187800" cy="10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" name="Google Shape;168;p17"/>
          <p:cNvCxnSpPr>
            <a:endCxn id="164" idx="2"/>
          </p:cNvCxnSpPr>
          <p:nvPr/>
        </p:nvCxnSpPr>
        <p:spPr>
          <a:xfrm rot="10800000">
            <a:off x="8203596" y="1505462"/>
            <a:ext cx="2700" cy="11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69" name="Google Shape;169;p17" title="ChatGPT Image Sep 11, 2025, 12_02_15 A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46725" y="1648512"/>
            <a:ext cx="325151" cy="32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7" title="ChatGPT Image Sep 11, 2025, 12_02_13 AM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20113" y="1647688"/>
            <a:ext cx="325151" cy="3251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1" name="Google Shape;171;p17"/>
          <p:cNvCxnSpPr>
            <a:stCxn id="165" idx="2"/>
            <a:endCxn id="165" idx="2"/>
          </p:cNvCxnSpPr>
          <p:nvPr/>
        </p:nvCxnSpPr>
        <p:spPr>
          <a:xfrm>
            <a:off x="7830347" y="1998210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" name="Google Shape;172;p17"/>
          <p:cNvCxnSpPr/>
          <p:nvPr/>
        </p:nvCxnSpPr>
        <p:spPr>
          <a:xfrm>
            <a:off x="7830350" y="1959188"/>
            <a:ext cx="0" cy="9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17"/>
          <p:cNvCxnSpPr/>
          <p:nvPr/>
        </p:nvCxnSpPr>
        <p:spPr>
          <a:xfrm>
            <a:off x="8216113" y="1968713"/>
            <a:ext cx="0" cy="9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17"/>
          <p:cNvCxnSpPr/>
          <p:nvPr/>
        </p:nvCxnSpPr>
        <p:spPr>
          <a:xfrm>
            <a:off x="8597113" y="1968713"/>
            <a:ext cx="0" cy="9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75" name="Google Shape;175;p17" title="ChatGPT Image Sep 11, 2025, 12_21_36 AM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676238" y="2038413"/>
            <a:ext cx="133499" cy="13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7" title="Minimalist Red Robot Icon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863683" y="2040512"/>
            <a:ext cx="133499" cy="13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7" title="ChatGPT Image Sep 11, 2025, 12_21_36 AM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057238" y="2038413"/>
            <a:ext cx="133499" cy="13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7" title="Minimalist Red Robot Icon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244683" y="2040512"/>
            <a:ext cx="133499" cy="13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7" title="ChatGPT Image Sep 11, 2025, 12_21_36 AM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433475" y="2038413"/>
            <a:ext cx="133499" cy="13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7" title="Minimalist Red Robot Icon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620921" y="2040512"/>
            <a:ext cx="133499" cy="13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186" name="Google Shape;186;p18"/>
          <p:cNvSpPr/>
          <p:nvPr/>
        </p:nvSpPr>
        <p:spPr>
          <a:xfrm>
            <a:off x="700" y="4747275"/>
            <a:ext cx="9142500" cy="396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8"/>
          <p:cNvSpPr txBox="1"/>
          <p:nvPr/>
        </p:nvSpPr>
        <p:spPr>
          <a:xfrm>
            <a:off x="7240000" y="4775925"/>
            <a:ext cx="1922400" cy="1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themodernsoftware.dev</a:t>
            </a:r>
            <a:endParaRPr b="1" sz="1200">
              <a:solidFill>
                <a:schemeClr val="lt1"/>
              </a:solidFill>
            </a:endParaRPr>
          </a:p>
        </p:txBody>
      </p:sp>
      <p:pic>
        <p:nvPicPr>
          <p:cNvPr id="188" name="Google Shape;188;p18" title="ChatGPT Image Sep 10, 2025, 11_39_12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8728" y="1183450"/>
            <a:ext cx="858650" cy="858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8" title="ChatGPT Image Sep 11, 2025, 10_30_05 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22355" y="3288055"/>
            <a:ext cx="978650" cy="97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8" title="ChatGPT Image Sep 11, 2025, 10_36_50 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48611" y="3271695"/>
            <a:ext cx="1018051" cy="1018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18" title="ChatGPT Image Sep 11, 2025, 10_36_54 P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09643" y="3284891"/>
            <a:ext cx="978650" cy="978673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8"/>
          <p:cNvSpPr txBox="1"/>
          <p:nvPr/>
        </p:nvSpPr>
        <p:spPr>
          <a:xfrm>
            <a:off x="4187859" y="3614350"/>
            <a:ext cx="6543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….</a:t>
            </a:r>
            <a:endParaRPr sz="2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93" name="Google Shape;193;p18"/>
          <p:cNvCxnSpPr/>
          <p:nvPr/>
        </p:nvCxnSpPr>
        <p:spPr>
          <a:xfrm flipH="1" rot="10800000">
            <a:off x="2584025" y="2158675"/>
            <a:ext cx="1390200" cy="90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4" name="Google Shape;194;p18"/>
          <p:cNvCxnSpPr/>
          <p:nvPr/>
        </p:nvCxnSpPr>
        <p:spPr>
          <a:xfrm flipH="1" rot="10800000">
            <a:off x="3548925" y="2208025"/>
            <a:ext cx="687000" cy="87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95" name="Google Shape;195;p18" title="ChatGPT Image Sep 11, 2025, 10_43_36 PM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73436" y="3285095"/>
            <a:ext cx="978650" cy="978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6" name="Google Shape;196;p18"/>
          <p:cNvCxnSpPr/>
          <p:nvPr/>
        </p:nvCxnSpPr>
        <p:spPr>
          <a:xfrm rot="10800000">
            <a:off x="4408689" y="2218807"/>
            <a:ext cx="687000" cy="87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7" name="Google Shape;197;p18"/>
          <p:cNvCxnSpPr/>
          <p:nvPr/>
        </p:nvCxnSpPr>
        <p:spPr>
          <a:xfrm rot="10800000">
            <a:off x="4761116" y="2183207"/>
            <a:ext cx="1390200" cy="90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task steps</a:t>
            </a:r>
            <a:endParaRPr/>
          </a:p>
        </p:txBody>
      </p:sp>
      <p:sp>
        <p:nvSpPr>
          <p:cNvPr id="203" name="Google Shape;203;p19"/>
          <p:cNvSpPr/>
          <p:nvPr/>
        </p:nvSpPr>
        <p:spPr>
          <a:xfrm>
            <a:off x="700" y="4747275"/>
            <a:ext cx="9142500" cy="396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9"/>
          <p:cNvSpPr txBox="1"/>
          <p:nvPr/>
        </p:nvSpPr>
        <p:spPr>
          <a:xfrm>
            <a:off x="7234650" y="4483125"/>
            <a:ext cx="192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05" name="Google Shape;205;p19"/>
          <p:cNvSpPr txBox="1"/>
          <p:nvPr/>
        </p:nvSpPr>
        <p:spPr>
          <a:xfrm>
            <a:off x="7240000" y="4775925"/>
            <a:ext cx="1922400" cy="1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themodernsoftware.dev</a:t>
            </a:r>
            <a:endParaRPr b="1" sz="1200">
              <a:solidFill>
                <a:schemeClr val="lt1"/>
              </a:solidFill>
            </a:endParaRPr>
          </a:p>
        </p:txBody>
      </p:sp>
      <p:sp>
        <p:nvSpPr>
          <p:cNvPr id="206" name="Google Shape;20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Provide high level requirements 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Convert requirements into a design doc </a:t>
            </a:r>
            <a:r>
              <a:rPr b="1" lang="en"/>
              <a:t>🟩/</a:t>
            </a:r>
            <a:r>
              <a:rPr lang="en"/>
              <a:t>🟦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 solution from doc 🟦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 tests 🟦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Ensure CI (continuous integration) passes 🟦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Code review 🟦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Update docs 🟦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Techniques for directing agents</a:t>
            </a:r>
            <a:endParaRPr/>
          </a:p>
        </p:txBody>
      </p:sp>
      <p:sp>
        <p:nvSpPr>
          <p:cNvPr id="212" name="Google Shape;212;p20"/>
          <p:cNvSpPr/>
          <p:nvPr/>
        </p:nvSpPr>
        <p:spPr>
          <a:xfrm>
            <a:off x="700" y="4747275"/>
            <a:ext cx="9142500" cy="396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0"/>
          <p:cNvSpPr txBox="1"/>
          <p:nvPr/>
        </p:nvSpPr>
        <p:spPr>
          <a:xfrm>
            <a:off x="7234650" y="4483125"/>
            <a:ext cx="192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14" name="Google Shape;214;p20"/>
          <p:cNvSpPr txBox="1"/>
          <p:nvPr/>
        </p:nvSpPr>
        <p:spPr>
          <a:xfrm>
            <a:off x="7240000" y="4775925"/>
            <a:ext cx="1922400" cy="1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themodernsoftware.dev</a:t>
            </a:r>
            <a:endParaRPr b="1" sz="1200">
              <a:solidFill>
                <a:schemeClr val="lt1"/>
              </a:solidFill>
            </a:endParaRPr>
          </a:p>
        </p:txBody>
      </p:sp>
      <p:sp>
        <p:nvSpPr>
          <p:cNvPr id="215" name="Google Shape;21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Agent behavior files (Claude.md/Cursorrules/agents.md)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Hooks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Commands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Subagents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Hooks</a:t>
            </a:r>
            <a:endParaRPr/>
          </a:p>
        </p:txBody>
      </p:sp>
      <p:sp>
        <p:nvSpPr>
          <p:cNvPr id="221" name="Google Shape;221;p21"/>
          <p:cNvSpPr txBox="1"/>
          <p:nvPr>
            <p:ph idx="1" type="body"/>
          </p:nvPr>
        </p:nvSpPr>
        <p:spPr>
          <a:xfrm>
            <a:off x="311700" y="1152475"/>
            <a:ext cx="8520600" cy="3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Deterministic scripts that run on predefined event types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PreToolUse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PostToolUse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UserPromptSubmit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PreCompact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…and more</a:t>
            </a:r>
            <a:endParaRPr/>
          </a:p>
        </p:txBody>
      </p:sp>
      <p:sp>
        <p:nvSpPr>
          <p:cNvPr id="222" name="Google Shape;222;p21"/>
          <p:cNvSpPr/>
          <p:nvPr/>
        </p:nvSpPr>
        <p:spPr>
          <a:xfrm>
            <a:off x="700" y="4747275"/>
            <a:ext cx="9142500" cy="3963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1"/>
          <p:cNvSpPr txBox="1"/>
          <p:nvPr/>
        </p:nvSpPr>
        <p:spPr>
          <a:xfrm>
            <a:off x="7240000" y="4775925"/>
            <a:ext cx="1922400" cy="1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themodernsoftware.dev</a:t>
            </a:r>
            <a:endParaRPr b="1"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